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40" r:id="rId1"/>
  </p:sldMasterIdLst>
  <p:notesMasterIdLst>
    <p:notesMasterId r:id="rId11"/>
  </p:notesMasterIdLst>
  <p:sldIdLst>
    <p:sldId id="256" r:id="rId2"/>
    <p:sldId id="259" r:id="rId3"/>
    <p:sldId id="257" r:id="rId4"/>
    <p:sldId id="273" r:id="rId5"/>
    <p:sldId id="274" r:id="rId6"/>
    <p:sldId id="275" r:id="rId7"/>
    <p:sldId id="276" r:id="rId8"/>
    <p:sldId id="277" r:id="rId9"/>
    <p:sldId id="272" r:id="rId10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5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18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5F9F63-F63E-46F2-A6E0-141B8885BC56}" type="doc">
      <dgm:prSet loTypeId="urn:microsoft.com/office/officeart/2005/8/layout/chevron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hr-HR"/>
        </a:p>
      </dgm:t>
    </dgm:pt>
    <dgm:pt modelId="{7A5B049C-B6A3-477A-8FE1-70C7DEE1D502}">
      <dgm:prSet phldrT="[Text]"/>
      <dgm:spPr/>
      <dgm:t>
        <a:bodyPr/>
        <a:lstStyle/>
        <a:p>
          <a:r>
            <a:rPr lang="hr-HR" dirty="0" smtClean="0"/>
            <a:t>1</a:t>
          </a:r>
          <a:endParaRPr lang="hr-HR" dirty="0"/>
        </a:p>
      </dgm:t>
    </dgm:pt>
    <dgm:pt modelId="{9796F7C8-0BEC-45AA-8453-FCDA5484DA56}" type="parTrans" cxnId="{B57059D2-FBCD-4255-8168-E9248F24E555}">
      <dgm:prSet/>
      <dgm:spPr/>
      <dgm:t>
        <a:bodyPr/>
        <a:lstStyle/>
        <a:p>
          <a:endParaRPr lang="hr-HR"/>
        </a:p>
      </dgm:t>
    </dgm:pt>
    <dgm:pt modelId="{35149D84-36C3-4472-BE2A-CAD443C9EA38}" type="sibTrans" cxnId="{B57059D2-FBCD-4255-8168-E9248F24E555}">
      <dgm:prSet/>
      <dgm:spPr/>
      <dgm:t>
        <a:bodyPr/>
        <a:lstStyle/>
        <a:p>
          <a:endParaRPr lang="hr-HR"/>
        </a:p>
      </dgm:t>
    </dgm:pt>
    <dgm:pt modelId="{C3F72D6F-0C01-4D32-A66B-95EBC08D60C3}">
      <dgm:prSet phldrT="[Text]"/>
      <dgm:spPr/>
      <dgm:t>
        <a:bodyPr/>
        <a:lstStyle/>
        <a:p>
          <a:r>
            <a:rPr lang="hr-HR" dirty="0" smtClean="0"/>
            <a:t>Opće odredbe osiguranja</a:t>
          </a:r>
          <a:endParaRPr lang="hr-HR" dirty="0"/>
        </a:p>
      </dgm:t>
    </dgm:pt>
    <dgm:pt modelId="{8DF4AAD6-F433-4C29-B532-2B07DD95A824}" type="parTrans" cxnId="{31933A19-F21D-420A-A39A-619A86BFB989}">
      <dgm:prSet/>
      <dgm:spPr/>
      <dgm:t>
        <a:bodyPr/>
        <a:lstStyle/>
        <a:p>
          <a:endParaRPr lang="hr-HR"/>
        </a:p>
      </dgm:t>
    </dgm:pt>
    <dgm:pt modelId="{D39BA5E8-547E-40D3-8884-EE98451AECF6}" type="sibTrans" cxnId="{31933A19-F21D-420A-A39A-619A86BFB989}">
      <dgm:prSet/>
      <dgm:spPr/>
      <dgm:t>
        <a:bodyPr/>
        <a:lstStyle/>
        <a:p>
          <a:endParaRPr lang="hr-HR"/>
        </a:p>
      </dgm:t>
    </dgm:pt>
    <dgm:pt modelId="{D6CB416C-C9DC-4D22-ACCE-A9BDA3BF43D9}">
      <dgm:prSet phldrT="[Text]"/>
      <dgm:spPr/>
      <dgm:t>
        <a:bodyPr/>
        <a:lstStyle/>
        <a:p>
          <a:r>
            <a:rPr lang="hr-HR" dirty="0" smtClean="0"/>
            <a:t>2</a:t>
          </a:r>
          <a:endParaRPr lang="hr-HR" dirty="0"/>
        </a:p>
      </dgm:t>
    </dgm:pt>
    <dgm:pt modelId="{A10E14CE-4806-4D94-BFDD-30D495AE9D3C}" type="parTrans" cxnId="{A6B2F1D2-DD00-4151-A4E6-55171F0F700E}">
      <dgm:prSet/>
      <dgm:spPr/>
      <dgm:t>
        <a:bodyPr/>
        <a:lstStyle/>
        <a:p>
          <a:endParaRPr lang="hr-HR"/>
        </a:p>
      </dgm:t>
    </dgm:pt>
    <dgm:pt modelId="{BF99A4BC-9980-4EED-899A-4655F4687F18}" type="sibTrans" cxnId="{A6B2F1D2-DD00-4151-A4E6-55171F0F700E}">
      <dgm:prSet/>
      <dgm:spPr/>
      <dgm:t>
        <a:bodyPr/>
        <a:lstStyle/>
        <a:p>
          <a:endParaRPr lang="hr-HR"/>
        </a:p>
      </dgm:t>
    </dgm:pt>
    <dgm:pt modelId="{08D751E0-0C91-4918-8B1B-FC26B1BEF8A5}">
      <dgm:prSet phldrT="[Text]"/>
      <dgm:spPr/>
      <dgm:t>
        <a:bodyPr/>
        <a:lstStyle/>
        <a:p>
          <a:r>
            <a:rPr lang="hr-HR" dirty="0" smtClean="0"/>
            <a:t>Ugovaranje osiguranja</a:t>
          </a:r>
          <a:endParaRPr lang="hr-HR" dirty="0"/>
        </a:p>
      </dgm:t>
    </dgm:pt>
    <dgm:pt modelId="{5A964D0F-542E-4BA0-A64F-0B59DD1867D5}" type="parTrans" cxnId="{87821762-4F38-467D-842E-C6B59E7D0C76}">
      <dgm:prSet/>
      <dgm:spPr/>
      <dgm:t>
        <a:bodyPr/>
        <a:lstStyle/>
        <a:p>
          <a:endParaRPr lang="hr-HR"/>
        </a:p>
      </dgm:t>
    </dgm:pt>
    <dgm:pt modelId="{474D28AB-C792-4D16-8E31-443C087B2A4D}" type="sibTrans" cxnId="{87821762-4F38-467D-842E-C6B59E7D0C76}">
      <dgm:prSet/>
      <dgm:spPr/>
      <dgm:t>
        <a:bodyPr/>
        <a:lstStyle/>
        <a:p>
          <a:endParaRPr lang="hr-HR"/>
        </a:p>
      </dgm:t>
    </dgm:pt>
    <dgm:pt modelId="{359A2E0A-F512-4BB5-B58A-5EA9A508AC0A}">
      <dgm:prSet phldrT="[Text]"/>
      <dgm:spPr/>
      <dgm:t>
        <a:bodyPr/>
        <a:lstStyle/>
        <a:p>
          <a:r>
            <a:rPr lang="hr-HR" dirty="0" smtClean="0"/>
            <a:t>3</a:t>
          </a:r>
          <a:endParaRPr lang="hr-HR" dirty="0"/>
        </a:p>
      </dgm:t>
    </dgm:pt>
    <dgm:pt modelId="{91CCCAF7-6801-4CF5-AAB2-AD0D944D2A11}" type="parTrans" cxnId="{0CFE70DA-5874-47E0-9C6C-C83F08C246F1}">
      <dgm:prSet/>
      <dgm:spPr/>
      <dgm:t>
        <a:bodyPr/>
        <a:lstStyle/>
        <a:p>
          <a:endParaRPr lang="hr-HR"/>
        </a:p>
      </dgm:t>
    </dgm:pt>
    <dgm:pt modelId="{D0F2FED9-A5EC-4FA3-9F30-391949E98F94}" type="sibTrans" cxnId="{0CFE70DA-5874-47E0-9C6C-C83F08C246F1}">
      <dgm:prSet/>
      <dgm:spPr/>
      <dgm:t>
        <a:bodyPr/>
        <a:lstStyle/>
        <a:p>
          <a:endParaRPr lang="hr-HR"/>
        </a:p>
      </dgm:t>
    </dgm:pt>
    <dgm:pt modelId="{5957F0A5-4061-4A36-9FD0-813123A845B8}">
      <dgm:prSet phldrT="[Text]"/>
      <dgm:spPr/>
      <dgm:t>
        <a:bodyPr/>
        <a:lstStyle/>
        <a:p>
          <a:r>
            <a:rPr lang="hr-HR" dirty="0" smtClean="0"/>
            <a:t>Prijava štete</a:t>
          </a:r>
          <a:endParaRPr lang="hr-HR" dirty="0"/>
        </a:p>
      </dgm:t>
    </dgm:pt>
    <dgm:pt modelId="{D5F7AC03-2CE7-4EE8-B959-38B8E4A96620}" type="parTrans" cxnId="{5E6E8874-CEF5-457A-B9BB-46CF656A25C0}">
      <dgm:prSet/>
      <dgm:spPr/>
      <dgm:t>
        <a:bodyPr/>
        <a:lstStyle/>
        <a:p>
          <a:endParaRPr lang="hr-HR"/>
        </a:p>
      </dgm:t>
    </dgm:pt>
    <dgm:pt modelId="{C31FDED9-2768-46D1-A6A6-FCA5AFDD0D30}" type="sibTrans" cxnId="{5E6E8874-CEF5-457A-B9BB-46CF656A25C0}">
      <dgm:prSet/>
      <dgm:spPr/>
      <dgm:t>
        <a:bodyPr/>
        <a:lstStyle/>
        <a:p>
          <a:endParaRPr lang="hr-HR"/>
        </a:p>
      </dgm:t>
    </dgm:pt>
    <dgm:pt modelId="{DD73EA6B-E355-4E44-A616-F3C3B2326657}" type="pres">
      <dgm:prSet presAssocID="{9B5F9F63-F63E-46F2-A6E0-141B8885BC5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B1CB9CE7-BF63-4AD6-BFFB-84E5A907E885}" type="pres">
      <dgm:prSet presAssocID="{7A5B049C-B6A3-477A-8FE1-70C7DEE1D502}" presName="composite" presStyleCnt="0"/>
      <dgm:spPr/>
    </dgm:pt>
    <dgm:pt modelId="{F8D8297B-6603-472D-BD95-4E51BA111525}" type="pres">
      <dgm:prSet presAssocID="{7A5B049C-B6A3-477A-8FE1-70C7DEE1D50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788EA32-DFC7-4AB4-9EDB-DB87EBDAC346}" type="pres">
      <dgm:prSet presAssocID="{7A5B049C-B6A3-477A-8FE1-70C7DEE1D502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929FB98-3BF5-4B0E-82AF-F957BD357827}" type="pres">
      <dgm:prSet presAssocID="{35149D84-36C3-4472-BE2A-CAD443C9EA38}" presName="sp" presStyleCnt="0"/>
      <dgm:spPr/>
    </dgm:pt>
    <dgm:pt modelId="{EC13AE5A-3CE0-48A3-A657-F8365F0010B1}" type="pres">
      <dgm:prSet presAssocID="{D6CB416C-C9DC-4D22-ACCE-A9BDA3BF43D9}" presName="composite" presStyleCnt="0"/>
      <dgm:spPr/>
    </dgm:pt>
    <dgm:pt modelId="{76D6F6E9-23B9-4890-9B90-3C04928F79E6}" type="pres">
      <dgm:prSet presAssocID="{D6CB416C-C9DC-4D22-ACCE-A9BDA3BF43D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9E3F30AD-45E5-4F37-849E-553078C4101D}" type="pres">
      <dgm:prSet presAssocID="{D6CB416C-C9DC-4D22-ACCE-A9BDA3BF43D9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D22D930-C24D-416A-9F86-CD51C61F93D4}" type="pres">
      <dgm:prSet presAssocID="{BF99A4BC-9980-4EED-899A-4655F4687F18}" presName="sp" presStyleCnt="0"/>
      <dgm:spPr/>
    </dgm:pt>
    <dgm:pt modelId="{7BC541C5-B55E-432E-B586-012734C94A46}" type="pres">
      <dgm:prSet presAssocID="{359A2E0A-F512-4BB5-B58A-5EA9A508AC0A}" presName="composite" presStyleCnt="0"/>
      <dgm:spPr/>
    </dgm:pt>
    <dgm:pt modelId="{5AA02B92-2AB5-4F58-9143-AA2E89B9AA19}" type="pres">
      <dgm:prSet presAssocID="{359A2E0A-F512-4BB5-B58A-5EA9A508AC0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57617EFC-78FD-4FB8-8CF9-02547136C3F6}" type="pres">
      <dgm:prSet presAssocID="{359A2E0A-F512-4BB5-B58A-5EA9A508AC0A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8A8D4523-6F2E-4221-B4B9-71260E26B38F}" type="presOf" srcId="{D6CB416C-C9DC-4D22-ACCE-A9BDA3BF43D9}" destId="{76D6F6E9-23B9-4890-9B90-3C04928F79E6}" srcOrd="0" destOrd="0" presId="urn:microsoft.com/office/officeart/2005/8/layout/chevron2"/>
    <dgm:cxn modelId="{5E6E8874-CEF5-457A-B9BB-46CF656A25C0}" srcId="{359A2E0A-F512-4BB5-B58A-5EA9A508AC0A}" destId="{5957F0A5-4061-4A36-9FD0-813123A845B8}" srcOrd="0" destOrd="0" parTransId="{D5F7AC03-2CE7-4EE8-B959-38B8E4A96620}" sibTransId="{C31FDED9-2768-46D1-A6A6-FCA5AFDD0D30}"/>
    <dgm:cxn modelId="{87821762-4F38-467D-842E-C6B59E7D0C76}" srcId="{D6CB416C-C9DC-4D22-ACCE-A9BDA3BF43D9}" destId="{08D751E0-0C91-4918-8B1B-FC26B1BEF8A5}" srcOrd="0" destOrd="0" parTransId="{5A964D0F-542E-4BA0-A64F-0B59DD1867D5}" sibTransId="{474D28AB-C792-4D16-8E31-443C087B2A4D}"/>
    <dgm:cxn modelId="{0CFE70DA-5874-47E0-9C6C-C83F08C246F1}" srcId="{9B5F9F63-F63E-46F2-A6E0-141B8885BC56}" destId="{359A2E0A-F512-4BB5-B58A-5EA9A508AC0A}" srcOrd="2" destOrd="0" parTransId="{91CCCAF7-6801-4CF5-AAB2-AD0D944D2A11}" sibTransId="{D0F2FED9-A5EC-4FA3-9F30-391949E98F94}"/>
    <dgm:cxn modelId="{A6B2F1D2-DD00-4151-A4E6-55171F0F700E}" srcId="{9B5F9F63-F63E-46F2-A6E0-141B8885BC56}" destId="{D6CB416C-C9DC-4D22-ACCE-A9BDA3BF43D9}" srcOrd="1" destOrd="0" parTransId="{A10E14CE-4806-4D94-BFDD-30D495AE9D3C}" sibTransId="{BF99A4BC-9980-4EED-899A-4655F4687F18}"/>
    <dgm:cxn modelId="{4E231F84-18DD-494B-A28A-221DC4534E47}" type="presOf" srcId="{359A2E0A-F512-4BB5-B58A-5EA9A508AC0A}" destId="{5AA02B92-2AB5-4F58-9143-AA2E89B9AA19}" srcOrd="0" destOrd="0" presId="urn:microsoft.com/office/officeart/2005/8/layout/chevron2"/>
    <dgm:cxn modelId="{31933A19-F21D-420A-A39A-619A86BFB989}" srcId="{7A5B049C-B6A3-477A-8FE1-70C7DEE1D502}" destId="{C3F72D6F-0C01-4D32-A66B-95EBC08D60C3}" srcOrd="0" destOrd="0" parTransId="{8DF4AAD6-F433-4C29-B532-2B07DD95A824}" sibTransId="{D39BA5E8-547E-40D3-8884-EE98451AECF6}"/>
    <dgm:cxn modelId="{B57059D2-FBCD-4255-8168-E9248F24E555}" srcId="{9B5F9F63-F63E-46F2-A6E0-141B8885BC56}" destId="{7A5B049C-B6A3-477A-8FE1-70C7DEE1D502}" srcOrd="0" destOrd="0" parTransId="{9796F7C8-0BEC-45AA-8453-FCDA5484DA56}" sibTransId="{35149D84-36C3-4472-BE2A-CAD443C9EA38}"/>
    <dgm:cxn modelId="{C3FE94DA-81AD-40C1-8E44-B6792463C70A}" type="presOf" srcId="{5957F0A5-4061-4A36-9FD0-813123A845B8}" destId="{57617EFC-78FD-4FB8-8CF9-02547136C3F6}" srcOrd="0" destOrd="0" presId="urn:microsoft.com/office/officeart/2005/8/layout/chevron2"/>
    <dgm:cxn modelId="{AC4A2464-700C-4B67-95BD-D19F33633644}" type="presOf" srcId="{7A5B049C-B6A3-477A-8FE1-70C7DEE1D502}" destId="{F8D8297B-6603-472D-BD95-4E51BA111525}" srcOrd="0" destOrd="0" presId="urn:microsoft.com/office/officeart/2005/8/layout/chevron2"/>
    <dgm:cxn modelId="{DA8C3EAC-DAD1-4C65-8F16-97AB4017A0E8}" type="presOf" srcId="{9B5F9F63-F63E-46F2-A6E0-141B8885BC56}" destId="{DD73EA6B-E355-4E44-A616-F3C3B2326657}" srcOrd="0" destOrd="0" presId="urn:microsoft.com/office/officeart/2005/8/layout/chevron2"/>
    <dgm:cxn modelId="{2AAB19CD-B60D-4AEF-A70E-72F4151D36D6}" type="presOf" srcId="{C3F72D6F-0C01-4D32-A66B-95EBC08D60C3}" destId="{0788EA32-DFC7-4AB4-9EDB-DB87EBDAC346}" srcOrd="0" destOrd="0" presId="urn:microsoft.com/office/officeart/2005/8/layout/chevron2"/>
    <dgm:cxn modelId="{928E498A-0974-47EB-9912-6DD8CF812801}" type="presOf" srcId="{08D751E0-0C91-4918-8B1B-FC26B1BEF8A5}" destId="{9E3F30AD-45E5-4F37-849E-553078C4101D}" srcOrd="0" destOrd="0" presId="urn:microsoft.com/office/officeart/2005/8/layout/chevron2"/>
    <dgm:cxn modelId="{E0698F7F-6892-4894-B64F-FA2128C40688}" type="presParOf" srcId="{DD73EA6B-E355-4E44-A616-F3C3B2326657}" destId="{B1CB9CE7-BF63-4AD6-BFFB-84E5A907E885}" srcOrd="0" destOrd="0" presId="urn:microsoft.com/office/officeart/2005/8/layout/chevron2"/>
    <dgm:cxn modelId="{5D7A33E6-9FC9-4AB6-9107-DC3C2F72C1B1}" type="presParOf" srcId="{B1CB9CE7-BF63-4AD6-BFFB-84E5A907E885}" destId="{F8D8297B-6603-472D-BD95-4E51BA111525}" srcOrd="0" destOrd="0" presId="urn:microsoft.com/office/officeart/2005/8/layout/chevron2"/>
    <dgm:cxn modelId="{436692C1-B6D1-411A-B057-1082DAB3134D}" type="presParOf" srcId="{B1CB9CE7-BF63-4AD6-BFFB-84E5A907E885}" destId="{0788EA32-DFC7-4AB4-9EDB-DB87EBDAC346}" srcOrd="1" destOrd="0" presId="urn:microsoft.com/office/officeart/2005/8/layout/chevron2"/>
    <dgm:cxn modelId="{0022D574-CA0F-4050-BE04-F1284D716F41}" type="presParOf" srcId="{DD73EA6B-E355-4E44-A616-F3C3B2326657}" destId="{7929FB98-3BF5-4B0E-82AF-F957BD357827}" srcOrd="1" destOrd="0" presId="urn:microsoft.com/office/officeart/2005/8/layout/chevron2"/>
    <dgm:cxn modelId="{068F2893-4B08-4050-A198-AE726064222C}" type="presParOf" srcId="{DD73EA6B-E355-4E44-A616-F3C3B2326657}" destId="{EC13AE5A-3CE0-48A3-A657-F8365F0010B1}" srcOrd="2" destOrd="0" presId="urn:microsoft.com/office/officeart/2005/8/layout/chevron2"/>
    <dgm:cxn modelId="{553CC10D-017C-4FBA-A6CA-299301B72235}" type="presParOf" srcId="{EC13AE5A-3CE0-48A3-A657-F8365F0010B1}" destId="{76D6F6E9-23B9-4890-9B90-3C04928F79E6}" srcOrd="0" destOrd="0" presId="urn:microsoft.com/office/officeart/2005/8/layout/chevron2"/>
    <dgm:cxn modelId="{DEF1AA70-8209-43DF-9CA0-7C466168C8A2}" type="presParOf" srcId="{EC13AE5A-3CE0-48A3-A657-F8365F0010B1}" destId="{9E3F30AD-45E5-4F37-849E-553078C4101D}" srcOrd="1" destOrd="0" presId="urn:microsoft.com/office/officeart/2005/8/layout/chevron2"/>
    <dgm:cxn modelId="{E62B5676-3A66-455D-BC7E-2D0BC3A8A760}" type="presParOf" srcId="{DD73EA6B-E355-4E44-A616-F3C3B2326657}" destId="{FD22D930-C24D-416A-9F86-CD51C61F93D4}" srcOrd="3" destOrd="0" presId="urn:microsoft.com/office/officeart/2005/8/layout/chevron2"/>
    <dgm:cxn modelId="{6F18EF14-FF28-4712-85DB-968DCE711ABC}" type="presParOf" srcId="{DD73EA6B-E355-4E44-A616-F3C3B2326657}" destId="{7BC541C5-B55E-432E-B586-012734C94A46}" srcOrd="4" destOrd="0" presId="urn:microsoft.com/office/officeart/2005/8/layout/chevron2"/>
    <dgm:cxn modelId="{27587DA4-5A61-4980-A359-D08A47A96EDC}" type="presParOf" srcId="{7BC541C5-B55E-432E-B586-012734C94A46}" destId="{5AA02B92-2AB5-4F58-9143-AA2E89B9AA19}" srcOrd="0" destOrd="0" presId="urn:microsoft.com/office/officeart/2005/8/layout/chevron2"/>
    <dgm:cxn modelId="{B770094D-A12E-4232-AF18-5879FFE234F0}" type="presParOf" srcId="{7BC541C5-B55E-432E-B586-012734C94A46}" destId="{57617EFC-78FD-4FB8-8CF9-02547136C3F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D8297B-6603-472D-BD95-4E51BA111525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100" kern="1200" dirty="0" smtClean="0"/>
            <a:t>1</a:t>
          </a:r>
          <a:endParaRPr lang="hr-HR" sz="3100" kern="1200" dirty="0"/>
        </a:p>
      </dsp:txBody>
      <dsp:txXfrm rot="-5400000">
        <a:off x="1" y="520688"/>
        <a:ext cx="1039018" cy="445294"/>
      </dsp:txXfrm>
    </dsp:sp>
    <dsp:sp modelId="{0788EA32-DFC7-4AB4-9EDB-DB87EBDAC346}">
      <dsp:nvSpPr>
        <dsp:cNvPr id="0" name=""/>
        <dsp:cNvSpPr/>
      </dsp:nvSpPr>
      <dsp:spPr>
        <a:xfrm rot="5400000">
          <a:off x="3085107" y="-2044909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0955" rIns="20955" bIns="2095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3300" kern="1200" dirty="0" smtClean="0"/>
            <a:t>Opće odredbe osiguranja</a:t>
          </a:r>
          <a:endParaRPr lang="hr-HR" sz="3300" kern="1200" dirty="0"/>
        </a:p>
      </dsp:txBody>
      <dsp:txXfrm rot="-5400000">
        <a:off x="1039018" y="48278"/>
        <a:ext cx="5009883" cy="870607"/>
      </dsp:txXfrm>
    </dsp:sp>
    <dsp:sp modelId="{76D6F6E9-23B9-4890-9B90-3C04928F79E6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chemeClr val="accent2">
            <a:hueOff val="-368613"/>
            <a:satOff val="44335"/>
            <a:lumOff val="5098"/>
            <a:alphaOff val="0"/>
          </a:schemeClr>
        </a:solidFill>
        <a:ln w="25400" cap="flat" cmpd="sng" algn="ctr">
          <a:solidFill>
            <a:schemeClr val="accent2">
              <a:hueOff val="-368613"/>
              <a:satOff val="44335"/>
              <a:lumOff val="5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100" kern="1200" dirty="0" smtClean="0"/>
            <a:t>2</a:t>
          </a:r>
          <a:endParaRPr lang="hr-HR" sz="3100" kern="1200" dirty="0"/>
        </a:p>
      </dsp:txBody>
      <dsp:txXfrm rot="-5400000">
        <a:off x="1" y="1809352"/>
        <a:ext cx="1039018" cy="445294"/>
      </dsp:txXfrm>
    </dsp:sp>
    <dsp:sp modelId="{9E3F30AD-45E5-4F37-849E-553078C4101D}">
      <dsp:nvSpPr>
        <dsp:cNvPr id="0" name=""/>
        <dsp:cNvSpPr/>
      </dsp:nvSpPr>
      <dsp:spPr>
        <a:xfrm rot="5400000">
          <a:off x="3085107" y="-756245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368613"/>
              <a:satOff val="44335"/>
              <a:lumOff val="5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0955" rIns="20955" bIns="2095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3300" kern="1200" dirty="0" smtClean="0"/>
            <a:t>Ugovaranje osiguranja</a:t>
          </a:r>
          <a:endParaRPr lang="hr-HR" sz="3300" kern="1200" dirty="0"/>
        </a:p>
      </dsp:txBody>
      <dsp:txXfrm rot="-5400000">
        <a:off x="1039018" y="1336942"/>
        <a:ext cx="5009883" cy="870607"/>
      </dsp:txXfrm>
    </dsp:sp>
    <dsp:sp modelId="{5AA02B92-2AB5-4F58-9143-AA2E89B9AA19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solidFill>
          <a:schemeClr val="accent2">
            <a:hueOff val="-737226"/>
            <a:satOff val="88670"/>
            <a:lumOff val="10196"/>
            <a:alphaOff val="0"/>
          </a:schemeClr>
        </a:solidFill>
        <a:ln w="25400" cap="flat" cmpd="sng" algn="ctr">
          <a:solidFill>
            <a:schemeClr val="accent2">
              <a:hueOff val="-737226"/>
              <a:satOff val="88670"/>
              <a:lumOff val="10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100" kern="1200" dirty="0" smtClean="0"/>
            <a:t>3</a:t>
          </a:r>
          <a:endParaRPr lang="hr-HR" sz="3100" kern="1200" dirty="0"/>
        </a:p>
      </dsp:txBody>
      <dsp:txXfrm rot="-5400000">
        <a:off x="1" y="3098016"/>
        <a:ext cx="1039018" cy="445294"/>
      </dsp:txXfrm>
    </dsp:sp>
    <dsp:sp modelId="{57617EFC-78FD-4FB8-8CF9-02547136C3F6}">
      <dsp:nvSpPr>
        <dsp:cNvPr id="0" name=""/>
        <dsp:cNvSpPr/>
      </dsp:nvSpPr>
      <dsp:spPr>
        <a:xfrm rot="5400000">
          <a:off x="3085107" y="532418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737226"/>
              <a:satOff val="88670"/>
              <a:lumOff val="10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0955" rIns="20955" bIns="2095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3300" kern="1200" dirty="0" smtClean="0"/>
            <a:t>Prijava štete</a:t>
          </a:r>
          <a:endParaRPr lang="hr-HR" sz="3300" kern="1200" dirty="0"/>
        </a:p>
      </dsp:txBody>
      <dsp:txXfrm rot="-5400000">
        <a:off x="1039018" y="2625605"/>
        <a:ext cx="5009883" cy="8706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AFCA0-7BE5-4677-AAD0-378B87332387}" type="datetimeFigureOut">
              <a:rPr lang="hr-HR" smtClean="0"/>
              <a:t>22.4.2015.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D09B5-F353-49CF-99D5-CFAA70163B6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74134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1A3EC-80DA-4C73-878F-43008379B6B3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" t="8528" r="-453" b="9911"/>
          <a:stretch/>
        </p:blipFill>
        <p:spPr>
          <a:xfrm>
            <a:off x="107504" y="15046"/>
            <a:ext cx="2223152" cy="2719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D672-8427-4C8C-8325-50E016B8A905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269F-0810-4AD8-ABDD-4312A60025AC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1D2E-D7F8-45ED-85FD-4F532CA40C69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D512B-1519-4E51-A5B4-4C6D9E5E1890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E8E78-CABB-4D30-8FDB-95CDAF2FFE3D}" type="datetime1">
              <a:rPr lang="sr-Latn-CS" smtClean="0"/>
              <a:t>22.4.2015.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96B-E028-4EA4-A6AF-F06BA45DBC59}" type="datetime1">
              <a:rPr lang="sr-Latn-CS" smtClean="0"/>
              <a:t>22.4.2015.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9B03C-87C2-4FFA-86D6-555AE36AF91B}" type="datetime1">
              <a:rPr lang="sr-Latn-CS" smtClean="0"/>
              <a:t>22.4.2015.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9FED-8A5D-46CF-9713-65E413ECE5A5}" type="datetime1">
              <a:rPr lang="sr-Latn-CS" smtClean="0"/>
              <a:t>22.4.2015.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9B74C-FB1E-4859-AECD-374475BC3613}" type="datetime1">
              <a:rPr lang="sr-Latn-CS" smtClean="0"/>
              <a:t>22.4.2015.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697C3-05AD-4F49-8FEE-8E304CFA6D89}" type="datetime1">
              <a:rPr lang="sr-Latn-CS" smtClean="0"/>
              <a:t>22.4.2015.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949280"/>
            <a:ext cx="3574257" cy="90872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949280"/>
            <a:ext cx="9146380" cy="908721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552" y="365760"/>
            <a:ext cx="7804348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552" y="1100628"/>
            <a:ext cx="8208912" cy="4632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20124064">
            <a:off x="76349" y="6057236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2F30F94-0294-46ED-BE3D-73BA60F6D1C7}" type="datetime1">
              <a:rPr lang="sr-Latn-CS" smtClean="0"/>
              <a:t>22.4.2015.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r>
              <a:rPr lang="hr-HR" smtClean="0"/>
              <a:t>Copyright © MATE d.o.o., Zagreb, 2013.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/>
              <a:t>Osiguranje osoba od</a:t>
            </a:r>
            <a:br>
              <a:rPr lang="hr-HR" dirty="0"/>
            </a:br>
            <a:r>
              <a:rPr lang="hr-HR" dirty="0"/>
              <a:t>posljedica nezgode pri i </a:t>
            </a:r>
            <a:r>
              <a:rPr lang="hr-HR" dirty="0" smtClean="0"/>
              <a:t>izvan redovnog </a:t>
            </a:r>
            <a:r>
              <a:rPr lang="hr-HR" dirty="0"/>
              <a:t>zanimanja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POGLAVLJE 19</a:t>
            </a:r>
            <a:endParaRPr lang="hr-HR" dirty="0"/>
          </a:p>
        </p:txBody>
      </p:sp>
      <p:sp>
        <p:nvSpPr>
          <p:cNvPr id="6" name="TextBox 5"/>
          <p:cNvSpPr txBox="1"/>
          <p:nvPr/>
        </p:nvSpPr>
        <p:spPr>
          <a:xfrm>
            <a:off x="3347864" y="6021288"/>
            <a:ext cx="54726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400" dirty="0" smtClean="0">
                <a:solidFill>
                  <a:schemeClr val="bg1"/>
                </a:solidFill>
                <a:latin typeface="+mj-lt"/>
              </a:rPr>
              <a:t>Udžbenik: BANKARSTVO I OSIGURANJE 4</a:t>
            </a:r>
          </a:p>
          <a:p>
            <a:pPr algn="r"/>
            <a:r>
              <a:rPr lang="hr-HR" sz="1400" dirty="0" smtClean="0">
                <a:solidFill>
                  <a:schemeClr val="bg1"/>
                </a:solidFill>
                <a:latin typeface="+mj-lt"/>
              </a:rPr>
              <a:t>Autori</a:t>
            </a:r>
            <a:r>
              <a:rPr lang="hr-HR" sz="140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hr-HR" sz="1400">
                <a:solidFill>
                  <a:schemeClr val="bg1"/>
                </a:solidFill>
                <a:latin typeface="+mj-lt"/>
              </a:rPr>
              <a:t>Renata Muženić, Martina Petrac, Ante </a:t>
            </a:r>
            <a:r>
              <a:rPr lang="hr-HR" sz="1400" smtClean="0">
                <a:solidFill>
                  <a:schemeClr val="bg1"/>
                </a:solidFill>
                <a:latin typeface="+mj-lt"/>
              </a:rPr>
              <a:t>Žigman</a:t>
            </a:r>
            <a:br>
              <a:rPr lang="hr-HR" sz="1400" smtClean="0">
                <a:solidFill>
                  <a:schemeClr val="bg1"/>
                </a:solidFill>
                <a:latin typeface="+mj-lt"/>
              </a:rPr>
            </a:br>
            <a:r>
              <a:rPr lang="hr-HR" sz="1400" smtClean="0">
                <a:solidFill>
                  <a:schemeClr val="bg1"/>
                </a:solidFill>
                <a:latin typeface="+mj-lt"/>
              </a:rPr>
              <a:t>Prezentaciju </a:t>
            </a:r>
            <a:r>
              <a:rPr lang="hr-HR" sz="1400" dirty="0" smtClean="0">
                <a:solidFill>
                  <a:schemeClr val="bg1"/>
                </a:solidFill>
                <a:latin typeface="+mj-lt"/>
              </a:rPr>
              <a:t>pripremila: Dina Vasić, MBA</a:t>
            </a:r>
            <a:endParaRPr lang="hr-HR" sz="1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0521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TEME POGLAVLJA 19: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3498525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57569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U ovom poglavlju naučit ćete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hr-HR" dirty="0"/>
          </a:p>
          <a:p>
            <a:pPr>
              <a:buFont typeface="Arial" panose="020B0604020202020204" pitchFamily="34" charset="0"/>
              <a:buChar char="•"/>
            </a:pPr>
            <a:endParaRPr lang="hr-HR" dirty="0"/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što je osiguranje od posljedica nezgode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/>
              <a:t>tko ugovara osiguranje osoba od posljedica nezgode pri i izvan redovnog zanimanja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što je osigurano policom osiguranja od nezgode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/>
              <a:t>kako se ugovara osiguranje osoba od posljedica nezgode pri i izvan redovnog zanimanja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9027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19.1. Opće odredbe osiguranja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osiguranje </a:t>
            </a:r>
            <a:r>
              <a:rPr lang="hr-HR" dirty="0"/>
              <a:t>osoba od posljedica nezgode pri i izvan redovnog zanimanja </a:t>
            </a:r>
            <a:r>
              <a:rPr lang="hr-HR" dirty="0" smtClean="0"/>
              <a:t>pravna osoba </a:t>
            </a:r>
            <a:r>
              <a:rPr lang="hr-HR" dirty="0"/>
              <a:t>(poslodavac) ugovara za svoje </a:t>
            </a:r>
            <a:r>
              <a:rPr lang="hr-HR" dirty="0" smtClean="0"/>
              <a:t>djelatnike</a:t>
            </a:r>
          </a:p>
          <a:p>
            <a:r>
              <a:rPr lang="hr-HR" dirty="0" smtClean="0"/>
              <a:t>osiguranje </a:t>
            </a:r>
            <a:r>
              <a:rPr lang="hr-HR" dirty="0"/>
              <a:t>od posljedica nezgode spada u grupu neživotnih </a:t>
            </a:r>
            <a:r>
              <a:rPr lang="hr-HR" dirty="0" smtClean="0"/>
              <a:t>osiguranja</a:t>
            </a:r>
          </a:p>
          <a:p>
            <a:endParaRPr lang="hr-HR" dirty="0"/>
          </a:p>
          <a:p>
            <a:r>
              <a:rPr lang="hr-HR" dirty="0"/>
              <a:t>Osiguravajući djelatnike od nesretnog slučaja, moguće je pružiti pokriće </a:t>
            </a:r>
            <a:r>
              <a:rPr lang="hr-HR" dirty="0" smtClean="0"/>
              <a:t>za neke </a:t>
            </a:r>
            <a:r>
              <a:rPr lang="hr-HR" dirty="0"/>
              <a:t>od sljedećih slučajeva:</a:t>
            </a:r>
          </a:p>
          <a:p>
            <a:r>
              <a:rPr lang="hr-HR" dirty="0"/>
              <a:t>• pri i izvan redovnog zanimanja (predmet ovog poglavlja)</a:t>
            </a:r>
          </a:p>
          <a:p>
            <a:r>
              <a:rPr lang="hr-HR" dirty="0"/>
              <a:t>• teško bolesna stanja</a:t>
            </a:r>
          </a:p>
          <a:p>
            <a:r>
              <a:rPr lang="hr-HR" dirty="0"/>
              <a:t>• umirovljeni djelatnici</a:t>
            </a:r>
          </a:p>
          <a:p>
            <a:r>
              <a:rPr lang="hr-HR" dirty="0"/>
              <a:t>• djelatnici za vrijeme službenog puta</a:t>
            </a:r>
          </a:p>
          <a:p>
            <a:r>
              <a:rPr lang="hr-HR" dirty="0"/>
              <a:t>• za vrijeme upravljanja motornim vozilima</a:t>
            </a:r>
          </a:p>
          <a:p>
            <a:r>
              <a:rPr lang="hr-HR" dirty="0"/>
              <a:t>• za vrijeme sportskih igara</a:t>
            </a:r>
          </a:p>
          <a:p>
            <a:r>
              <a:rPr lang="hr-HR" dirty="0"/>
              <a:t>• ostalo prema ponudi </a:t>
            </a:r>
            <a:r>
              <a:rPr lang="hr-HR" dirty="0" smtClean="0"/>
              <a:t>osiguravatelja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56300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2000" dirty="0"/>
              <a:t>19.1.1. Osiguranje od nezgode</a:t>
            </a:r>
            <a:endParaRPr lang="hr-HR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00628"/>
            <a:ext cx="8208912" cy="74419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hr-HR" sz="1800" b="0" dirty="0"/>
              <a:t>osiguranjem od </a:t>
            </a:r>
            <a:r>
              <a:rPr lang="hr-HR" sz="1800" b="0" dirty="0" smtClean="0"/>
              <a:t>nezgode osigurava </a:t>
            </a:r>
            <a:r>
              <a:rPr lang="hr-HR" sz="1800" b="0" dirty="0"/>
              <a:t>se </a:t>
            </a:r>
            <a:r>
              <a:rPr lang="hr-HR" sz="1800" b="0" dirty="0" smtClean="0"/>
              <a:t>iznenadni događaj </a:t>
            </a:r>
            <a:r>
              <a:rPr lang="hr-HR" sz="1800" b="0" dirty="0"/>
              <a:t>koji </a:t>
            </a:r>
            <a:r>
              <a:rPr lang="hr-HR" sz="1800" b="0" dirty="0" smtClean="0"/>
              <a:t>negativno djeluje </a:t>
            </a:r>
            <a:r>
              <a:rPr lang="hr-HR" sz="1800" b="0" dirty="0"/>
              <a:t>na </a:t>
            </a:r>
            <a:r>
              <a:rPr lang="hr-HR" sz="1800" b="0" dirty="0" smtClean="0"/>
              <a:t>osiguranikovo tijelo</a:t>
            </a:r>
            <a:endParaRPr lang="hr-HR" sz="1800" b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Rectangle 4"/>
          <p:cNvSpPr/>
          <p:nvPr/>
        </p:nvSpPr>
        <p:spPr>
          <a:xfrm>
            <a:off x="539552" y="2030598"/>
            <a:ext cx="3600400" cy="28007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hr-HR" sz="1600" dirty="0"/>
              <a:t>Osiguranjem od nezgode osigurava se svaki iznenadan događaj koji </a:t>
            </a:r>
            <a:r>
              <a:rPr lang="hr-HR" sz="1600" dirty="0" smtClean="0"/>
              <a:t>djelujući na </a:t>
            </a:r>
            <a:r>
              <a:rPr lang="hr-HR" sz="1600" dirty="0"/>
              <a:t>osiguranikovo tijelo ima razne posljedice, kao što su: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hr-HR" sz="1600" dirty="0" smtClean="0"/>
              <a:t>smrt</a:t>
            </a:r>
            <a:endParaRPr lang="hr-HR" sz="16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hr-HR" sz="1600" dirty="0" smtClean="0"/>
              <a:t>trajni </a:t>
            </a:r>
            <a:r>
              <a:rPr lang="hr-HR" sz="1600" dirty="0"/>
              <a:t>gubitak radne sposobnosti (invaliditet)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hr-HR" sz="1600" dirty="0" smtClean="0"/>
              <a:t>oštećenje </a:t>
            </a:r>
            <a:r>
              <a:rPr lang="hr-HR" sz="1600" dirty="0"/>
              <a:t>zdravlja koje zahtijeva liječničku pomoć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hr-HR" sz="1600" dirty="0" smtClean="0"/>
              <a:t>privremena </a:t>
            </a:r>
            <a:r>
              <a:rPr lang="hr-HR" sz="1600" dirty="0"/>
              <a:t>nesposobnost za rad (dnevna naknada za bolest).</a:t>
            </a:r>
          </a:p>
        </p:txBody>
      </p:sp>
      <p:sp>
        <p:nvSpPr>
          <p:cNvPr id="6" name="Rectangle 5"/>
          <p:cNvSpPr/>
          <p:nvPr/>
        </p:nvSpPr>
        <p:spPr>
          <a:xfrm>
            <a:off x="4499992" y="2030597"/>
            <a:ext cx="4248472" cy="329320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hr-H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Prije 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ugovaranja police osiguranja ugovaratelj treba biti upoznat s uvjetima osiguranja koje ugovara, pa tako i u ovom slučaju. Između ostalog treba znati što se smatra nesretnim slučajem: 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hr-H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iznenadan 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i nagao događaj s nemogućnošću izbjegavanja 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hr-H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neovisan 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o volji osiguranika 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hr-H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vanjski 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odnosno izvan tijela osiguranika (izvan unutarnjeg procesa u organizmu osiguranika) 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pl-PL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posljedicom na život odnosno zdravlje osiguranika. </a:t>
            </a:r>
            <a:endParaRPr lang="hr-H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735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2000" dirty="0"/>
              <a:t>19.1.2. Osiguranje od nezgode pri i izvan redovnog zanimanja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00628"/>
            <a:ext cx="7702362" cy="81620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hr-HR" dirty="0"/>
              <a:t>osiguranje od nezgode pri </a:t>
            </a:r>
            <a:r>
              <a:rPr lang="hr-HR" dirty="0" smtClean="0"/>
              <a:t>i izvan </a:t>
            </a:r>
            <a:r>
              <a:rPr lang="hr-HR" dirty="0"/>
              <a:t>redovnog </a:t>
            </a:r>
            <a:r>
              <a:rPr lang="hr-HR" dirty="0" smtClean="0"/>
              <a:t>zanimanja – </a:t>
            </a:r>
            <a:r>
              <a:rPr lang="hr-HR" dirty="0"/>
              <a:t>osiguranje </a:t>
            </a:r>
            <a:r>
              <a:rPr lang="hr-HR" dirty="0" smtClean="0"/>
              <a:t>kojim poslodavac </a:t>
            </a:r>
            <a:r>
              <a:rPr lang="hr-HR" dirty="0"/>
              <a:t>osigurava </a:t>
            </a:r>
            <a:r>
              <a:rPr lang="hr-HR" dirty="0" smtClean="0"/>
              <a:t>svoje djelatnike </a:t>
            </a:r>
            <a:r>
              <a:rPr lang="hr-HR" dirty="0"/>
              <a:t>od </a:t>
            </a:r>
            <a:r>
              <a:rPr lang="hr-HR" dirty="0" smtClean="0"/>
              <a:t>posljedica nesretnog </a:t>
            </a:r>
            <a:r>
              <a:rPr lang="hr-HR" dirty="0"/>
              <a:t>slučaja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Rectangle 4"/>
          <p:cNvSpPr/>
          <p:nvPr/>
        </p:nvSpPr>
        <p:spPr>
          <a:xfrm>
            <a:off x="539552" y="2688984"/>
            <a:ext cx="7702362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hr-HR" sz="1600" dirty="0"/>
              <a:t>Premija osiguranja ovisi o razredu opasnosti koji se određuje prema djelatnosti</a:t>
            </a:r>
          </a:p>
          <a:p>
            <a:pPr algn="ctr"/>
            <a:r>
              <a:rPr lang="hr-HR" sz="1600" dirty="0"/>
              <a:t>ugovaratelja osiguranja, a na zahtjev ugovaratelja razredi opasnosti mogu se odrediti</a:t>
            </a:r>
          </a:p>
          <a:p>
            <a:pPr algn="ctr"/>
            <a:r>
              <a:rPr lang="hr-HR" sz="1600" dirty="0"/>
              <a:t>prema zanimanjima djelatnika, ali uz odgovarajući popis.</a:t>
            </a:r>
          </a:p>
        </p:txBody>
      </p:sp>
      <p:sp>
        <p:nvSpPr>
          <p:cNvPr id="6" name="Rectangle 5"/>
          <p:cNvSpPr/>
          <p:nvPr/>
        </p:nvSpPr>
        <p:spPr>
          <a:xfrm>
            <a:off x="1979712" y="4034289"/>
            <a:ext cx="4572000" cy="86177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hr-HR" sz="1600" dirty="0"/>
              <a:t>Osiguranje od posljedica nezgode vrijedi 24 sata dnevno, pri i izvan redovnog</a:t>
            </a:r>
          </a:p>
          <a:p>
            <a:pPr algn="ctr"/>
            <a:r>
              <a:rPr lang="hr-HR" sz="1600" dirty="0"/>
              <a:t>zanimanja.</a:t>
            </a:r>
          </a:p>
        </p:txBody>
      </p:sp>
    </p:spTree>
    <p:extLst>
      <p:ext uri="{BB962C8B-B14F-4D97-AF65-F5344CB8AC3E}">
        <p14:creationId xmlns:p14="http://schemas.microsoft.com/office/powerpoint/2010/main" val="555485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19.2. Ugovaranje osiguranja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hr-HR" dirty="0"/>
              <a:t>Ugovor o osiguranju sklopljen je kad strane potpišu policu osiguranja koja je </a:t>
            </a:r>
            <a:r>
              <a:rPr lang="hr-HR" dirty="0" smtClean="0"/>
              <a:t>ujedno i </a:t>
            </a:r>
            <a:r>
              <a:rPr lang="hr-HR" dirty="0"/>
              <a:t>ugovor o osiguranju, a sklapa se temeljem pisane </a:t>
            </a:r>
            <a:r>
              <a:rPr lang="hr-HR" dirty="0" smtClean="0"/>
              <a:t>ponude</a:t>
            </a:r>
          </a:p>
          <a:p>
            <a:pPr>
              <a:buFont typeface="Wingdings" panose="05000000000000000000" pitchFamily="2" charset="2"/>
              <a:buChar char="q"/>
            </a:pPr>
            <a:endParaRPr lang="hr-HR" dirty="0"/>
          </a:p>
          <a:p>
            <a:pPr>
              <a:buFont typeface="Wingdings" panose="05000000000000000000" pitchFamily="2" charset="2"/>
              <a:buChar char="q"/>
            </a:pPr>
            <a:r>
              <a:rPr lang="hr-HR" dirty="0" smtClean="0"/>
              <a:t>Ponuda </a:t>
            </a:r>
            <a:r>
              <a:rPr lang="hr-HR" dirty="0"/>
              <a:t>mora </a:t>
            </a:r>
            <a:r>
              <a:rPr lang="hr-HR" dirty="0" smtClean="0"/>
              <a:t>sadržavati sve </a:t>
            </a:r>
            <a:r>
              <a:rPr lang="hr-HR" dirty="0"/>
              <a:t>bitne sastojke ugovora o osiguranju kako bi se njenim prihvatom </a:t>
            </a:r>
            <a:r>
              <a:rPr lang="hr-HR" dirty="0" smtClean="0"/>
              <a:t>ugovor mogao sklopiti</a:t>
            </a:r>
          </a:p>
          <a:p>
            <a:pPr>
              <a:buFont typeface="Wingdings" panose="05000000000000000000" pitchFamily="2" charset="2"/>
              <a:buChar char="q"/>
            </a:pPr>
            <a:endParaRPr lang="hr-HR" dirty="0"/>
          </a:p>
          <a:p>
            <a:pPr>
              <a:buFont typeface="Wingdings" panose="05000000000000000000" pitchFamily="2" charset="2"/>
              <a:buChar char="q"/>
            </a:pPr>
            <a:r>
              <a:rPr lang="hr-HR" dirty="0"/>
              <a:t>Osiguranje počinje u 24:00 sata dana koji je u polici označen kao početak </a:t>
            </a:r>
            <a:r>
              <a:rPr lang="hr-HR" dirty="0" smtClean="0"/>
              <a:t>trajanja osiguranja</a:t>
            </a:r>
            <a:r>
              <a:rPr lang="hr-HR" dirty="0"/>
              <a:t>, ako nije drukčije ugovoreno, te prestaje u 24:00 sata dana koji je </a:t>
            </a:r>
            <a:r>
              <a:rPr lang="hr-HR" dirty="0" smtClean="0"/>
              <a:t>u polici </a:t>
            </a:r>
            <a:r>
              <a:rPr lang="hr-HR" dirty="0"/>
              <a:t>označen kao istek trajanja </a:t>
            </a:r>
            <a:r>
              <a:rPr lang="hr-HR" dirty="0" smtClean="0"/>
              <a:t>osiguranja</a:t>
            </a:r>
          </a:p>
          <a:p>
            <a:pPr>
              <a:buFont typeface="Wingdings" panose="05000000000000000000" pitchFamily="2" charset="2"/>
              <a:buChar char="q"/>
            </a:pPr>
            <a:endParaRPr lang="hr-HR" dirty="0"/>
          </a:p>
          <a:p>
            <a:pPr>
              <a:buFont typeface="Wingdings" panose="05000000000000000000" pitchFamily="2" charset="2"/>
              <a:buChar char="q"/>
            </a:pPr>
            <a:r>
              <a:rPr lang="hr-HR" dirty="0"/>
              <a:t>Ako je u polici osiguranja naveden samo početak osiguranja, osiguranje se </a:t>
            </a:r>
            <a:r>
              <a:rPr lang="hr-HR" dirty="0" smtClean="0"/>
              <a:t>produžuje iz </a:t>
            </a:r>
            <a:r>
              <a:rPr lang="hr-HR" dirty="0"/>
              <a:t>godine u godinu sve dok ga </a:t>
            </a:r>
            <a:r>
              <a:rPr lang="hr-HR" dirty="0" smtClean="0"/>
              <a:t>jedan </a:t>
            </a:r>
            <a:r>
              <a:rPr lang="hr-HR" dirty="0"/>
              <a:t>od ugovornih strana ne otkaže.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75383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19.3. Prijava štete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hr-HR" dirty="0"/>
              <a:t>Potrebno je odmah ili u što kraćem roku obavijestiti osiguravatelja o </a:t>
            </a:r>
            <a:r>
              <a:rPr lang="hr-HR" dirty="0" smtClean="0"/>
              <a:t>nastanku osiguranog slučaja</a:t>
            </a:r>
          </a:p>
          <a:p>
            <a:pPr>
              <a:buFont typeface="Wingdings" panose="05000000000000000000" pitchFamily="2" charset="2"/>
              <a:buChar char="ü"/>
            </a:pPr>
            <a:endParaRPr lang="hr-HR" dirty="0"/>
          </a:p>
          <a:p>
            <a:pPr>
              <a:buFont typeface="Wingdings" panose="05000000000000000000" pitchFamily="2" charset="2"/>
              <a:buChar char="ü"/>
            </a:pPr>
            <a:r>
              <a:rPr lang="hr-HR" dirty="0"/>
              <a:t>Nastankom osiguranog slučaja, osiguravatelj je dužan isplatiti osiguranu </a:t>
            </a:r>
            <a:r>
              <a:rPr lang="hr-HR" dirty="0" smtClean="0"/>
              <a:t>svotu određenu </a:t>
            </a:r>
            <a:r>
              <a:rPr lang="hr-HR" dirty="0"/>
              <a:t>ugovorom u ugovorenom roku, koji ne može biti dulji od četrnaest </a:t>
            </a:r>
            <a:r>
              <a:rPr lang="hr-HR" dirty="0" smtClean="0"/>
              <a:t>dana od </a:t>
            </a:r>
            <a:r>
              <a:rPr lang="hr-HR" dirty="0"/>
              <a:t>dana primitka obavijesti da se osigurani slučaj </a:t>
            </a:r>
            <a:r>
              <a:rPr lang="hr-HR" dirty="0" smtClean="0"/>
              <a:t>dogodio</a:t>
            </a:r>
          </a:p>
          <a:p>
            <a:pPr>
              <a:buFont typeface="Wingdings" panose="05000000000000000000" pitchFamily="2" charset="2"/>
              <a:buChar char="ü"/>
            </a:pPr>
            <a:endParaRPr lang="hr-HR" dirty="0"/>
          </a:p>
          <a:p>
            <a:pPr>
              <a:buFont typeface="Wingdings" panose="05000000000000000000" pitchFamily="2" charset="2"/>
              <a:buChar char="ü"/>
            </a:pPr>
            <a:r>
              <a:rPr lang="hr-HR" dirty="0"/>
              <a:t>Ako je potrebno određeno vrijeme da bi se utvrdilo činjenično stanje, taj se </a:t>
            </a:r>
            <a:r>
              <a:rPr lang="hr-HR" dirty="0" smtClean="0"/>
              <a:t>rok može </a:t>
            </a:r>
            <a:r>
              <a:rPr lang="hr-HR" dirty="0"/>
              <a:t>pomaknuti do trideset dana, kada osiguravatelj ili isplaćuje štetu ili </a:t>
            </a:r>
            <a:r>
              <a:rPr lang="hr-HR" dirty="0" smtClean="0"/>
              <a:t>šalje obavijest </a:t>
            </a:r>
            <a:r>
              <a:rPr lang="hr-HR" dirty="0"/>
              <a:t>da zahtjev nije osnovan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18579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PITANJA ZA PONAVLJANJE I RASPRAVU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  <a:p>
            <a:endParaRPr lang="hr-HR" dirty="0"/>
          </a:p>
          <a:p>
            <a:endParaRPr lang="hr-HR" sz="2000" dirty="0"/>
          </a:p>
          <a:p>
            <a:r>
              <a:rPr lang="hr-HR" sz="2000" dirty="0"/>
              <a:t>1. Što se smatra nesretnim slučajem? </a:t>
            </a:r>
          </a:p>
          <a:p>
            <a:r>
              <a:rPr lang="hr-HR" sz="2000" dirty="0"/>
              <a:t>2. Koji su slučajevi pokriveni osiguranjem od nezgode? </a:t>
            </a:r>
          </a:p>
          <a:p>
            <a:r>
              <a:rPr lang="pl-PL" sz="2000" dirty="0"/>
              <a:t>3. Koja su pokrića uključena u osiguranje od nezgode? </a:t>
            </a:r>
          </a:p>
          <a:p>
            <a:r>
              <a:rPr lang="pl-PL" sz="2000" dirty="0"/>
              <a:t>4. Na koji se način plaća odnosno obračunava premija?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60648"/>
            <a:ext cx="1051173" cy="179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211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235</TotalTime>
  <Words>678</Words>
  <Application>Microsoft Office PowerPoint</Application>
  <PresentationFormat>On-screen Show (4:3)</PresentationFormat>
  <Paragraphs>79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Franklin Gothic Book</vt:lpstr>
      <vt:lpstr>Franklin Gothic Medium</vt:lpstr>
      <vt:lpstr>Tunga</vt:lpstr>
      <vt:lpstr>Wingdings</vt:lpstr>
      <vt:lpstr>Angles</vt:lpstr>
      <vt:lpstr>Osiguranje osoba od posljedica nezgode pri i izvan redovnog zanimanja</vt:lpstr>
      <vt:lpstr>TEME POGLAVLJA 19:</vt:lpstr>
      <vt:lpstr>U ovom poglavlju naučit ćete</vt:lpstr>
      <vt:lpstr>19.1. Opće odredbe osiguranja</vt:lpstr>
      <vt:lpstr>19.1.1. Osiguranje od nezgode</vt:lpstr>
      <vt:lpstr>19.1.2. Osiguranje od nezgode pri i izvan redovnog zanimanja</vt:lpstr>
      <vt:lpstr>19.2. Ugovaranje osiguranja</vt:lpstr>
      <vt:lpstr>19.3. Prijava štete</vt:lpstr>
      <vt:lpstr>PITANJA ZA PONAVLJANJE I RASPRAVU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Dina</dc:creator>
  <cp:lastModifiedBy>Dina Vasic</cp:lastModifiedBy>
  <cp:revision>17</cp:revision>
  <dcterms:created xsi:type="dcterms:W3CDTF">2014-02-24T11:45:10Z</dcterms:created>
  <dcterms:modified xsi:type="dcterms:W3CDTF">2015-04-22T18:07:24Z</dcterms:modified>
</cp:coreProperties>
</file>